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5" userDrawn="1">
          <p15:clr>
            <a:srgbClr val="A4A3A4"/>
          </p15:clr>
        </p15:guide>
        <p15:guide id="2" pos="28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CE6"/>
    <a:srgbClr val="FFF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85"/>
        <p:guide pos="2866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2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A5F825-9C29-43CC-BB96-80A60E968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33.xml"/><Relationship Id="rId8" Type="http://schemas.openxmlformats.org/officeDocument/2006/relationships/tags" Target="../tags/tag32.xml"/><Relationship Id="rId7" Type="http://schemas.openxmlformats.org/officeDocument/2006/relationships/tags" Target="../tags/tag31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07976" y="959644"/>
            <a:ext cx="8528050" cy="2470556"/>
          </a:xfrm>
        </p:spPr>
        <p:txBody>
          <a:bodyPr wrap="square" anchor="b">
            <a:normAutofit/>
          </a:bodyPr>
          <a:lstStyle>
            <a:lvl1pPr algn="ctr">
              <a:lnSpc>
                <a:spcPct val="100000"/>
              </a:lnSpc>
              <a:defRPr sz="640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5624513"/>
            <a:ext cx="2057400" cy="273844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307976" y="3815098"/>
            <a:ext cx="8528049" cy="1707020"/>
          </a:xfrm>
        </p:spPr>
        <p:txBody>
          <a:bodyPr wrap="square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3000"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21100" y="1127250"/>
            <a:ext cx="8100000" cy="540000"/>
          </a:xfrm>
        </p:spPr>
        <p:txBody>
          <a:bodyPr vert="horz" wrap="square" lIns="0" tIns="0" rIns="0" bIns="0" rtlCol="0" anchor="b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21494" y="1829276"/>
            <a:ext cx="8100060" cy="431959"/>
          </a:xfrm>
        </p:spPr>
        <p:txBody>
          <a:bodyPr wrap="square" anchor="t">
            <a:normAutofit/>
          </a:bodyPr>
          <a:lstStyle>
            <a:lvl1pPr marL="0" indent="0">
              <a:buNone/>
              <a:defRPr sz="2800" b="0">
                <a:latin typeface="+mn-ea"/>
                <a:ea typeface="+mn-ea"/>
                <a:cs typeface="+mn-ea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/>
              <a:t>单击此处编辑副标题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55601" y="1225550"/>
            <a:ext cx="8432800" cy="2223700"/>
          </a:xfrm>
        </p:spPr>
        <p:txBody>
          <a:bodyPr wrap="square" anchor="b">
            <a:normAutofit/>
          </a:bodyPr>
          <a:lstStyle>
            <a:lvl1pPr algn="ctr">
              <a:lnSpc>
                <a:spcPct val="100000"/>
              </a:lnSpc>
              <a:defRPr sz="640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5624513"/>
            <a:ext cx="2057400" cy="273844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355601" y="3810049"/>
            <a:ext cx="8432799" cy="1739852"/>
          </a:xfrm>
        </p:spPr>
        <p:txBody>
          <a:bodyPr wrap="square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3000"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pPr lvl="0"/>
            <a:r>
              <a:rPr lang="zh-CN" altLang="en-US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93341" y="1470024"/>
            <a:ext cx="2160000" cy="3867150"/>
          </a:xfrm>
        </p:spPr>
        <p:txBody>
          <a:bodyPr wrap="square" anchor="ctr">
            <a:normAutofit/>
          </a:bodyPr>
          <a:lstStyle>
            <a:lvl1pPr algn="ctr">
              <a:defRPr sz="500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/>
              <a:t>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15975" y="3627833"/>
            <a:ext cx="7512050" cy="1839517"/>
          </a:xfrm>
        </p:spPr>
        <p:txBody>
          <a:bodyPr wrap="square" anchor="t">
            <a:normAutofit/>
          </a:bodyPr>
          <a:lstStyle>
            <a:lvl1pPr algn="ctr">
              <a:defRPr sz="420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8" name="节编号 3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815975" y="1092201"/>
            <a:ext cx="7512050" cy="2196305"/>
          </a:xfrm>
        </p:spPr>
        <p:txBody>
          <a:bodyPr wrap="square" anchor="b">
            <a:normAutofit/>
          </a:bodyPr>
          <a:lstStyle>
            <a:lvl1pPr marL="0" indent="0" algn="ctr">
              <a:buNone/>
              <a:defRPr sz="8000" b="1">
                <a:solidFill>
                  <a:schemeClr val="accent1"/>
                </a:solidFill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pPr lvl="0"/>
            <a:r>
              <a:rPr lang="zh-CN" altLang="en-US"/>
              <a:t>节编号</a:t>
            </a:r>
            <a:endParaRPr lang="zh-CN" altLang="en-US" dirty="0"/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wrap="square" lIns="0" tIns="0" rIns="0" bIns="0" rtlCol="0" anchor="b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+mn-ea"/>
                <a:ea typeface="+mn-ea"/>
                <a:cs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521018" y="1880550"/>
            <a:ext cx="3886200" cy="3609900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734878" y="1880550"/>
            <a:ext cx="3886200" cy="3609900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21100" y="1127250"/>
            <a:ext cx="8100000" cy="540000"/>
          </a:xfrm>
        </p:spPr>
        <p:txBody>
          <a:bodyPr vert="horz" wrap="square" lIns="0" tIns="0" rIns="0" bIns="0" rtlCol="0" anchor="b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20780" y="1884360"/>
            <a:ext cx="3868340" cy="405000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800" b="1">
                <a:latin typeface="+mn-ea"/>
                <a:ea typeface="+mn-ea"/>
                <a:cs typeface="+mn-ea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520780" y="2407016"/>
            <a:ext cx="3868340" cy="3096291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4733449" y="1873406"/>
            <a:ext cx="3887391" cy="405000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800" b="1">
                <a:latin typeface="+mn-ea"/>
                <a:ea typeface="+mn-ea"/>
                <a:cs typeface="+mn-ea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733449" y="2396063"/>
            <a:ext cx="3887391" cy="3096291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28650" y="1127250"/>
            <a:ext cx="7886700" cy="4363200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tags" Target="../tags/tag56.xml"/><Relationship Id="rId12" Type="http://schemas.openxmlformats.org/officeDocument/2006/relationships/tags" Target="../tags/tag55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521100" y="1127250"/>
            <a:ext cx="8100000" cy="540000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521018" y="1880711"/>
            <a:ext cx="8099584" cy="360997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521018" y="5624513"/>
            <a:ext cx="2057400" cy="2738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28950" y="562451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565583" y="5624513"/>
            <a:ext cx="2057400" cy="2738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8" name="KSO_TEMPLATE" hidden="1"/>
          <p:cNvSpPr/>
          <p:nvPr userDrawn="1">
            <p:custDataLst>
              <p:tags r:id="rId17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n-ea"/>
          <a:ea typeface="+mn-ea"/>
          <a:cs typeface="+mn-ea"/>
          <a:sym typeface="+mn-ea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ea"/>
          <a:ea typeface="+mn-ea"/>
          <a:cs typeface="+mn-ea"/>
          <a:sym typeface="+mn-ea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ea"/>
          <a:sym typeface="+mn-ea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ea"/>
          <a:sym typeface="+mn-ea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ea"/>
          <a:sym typeface="+mn-ea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ea"/>
          <a:sym typeface="+mn-ea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圆角矩形 89"/>
          <p:cNvSpPr/>
          <p:nvPr/>
        </p:nvSpPr>
        <p:spPr>
          <a:xfrm>
            <a:off x="5836285" y="734060"/>
            <a:ext cx="2595880" cy="5400675"/>
          </a:xfrm>
          <a:prstGeom prst="roundRect">
            <a:avLst/>
          </a:prstGeom>
          <a:solidFill>
            <a:srgbClr val="FEFCE6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4" name="圆角矩形 63"/>
          <p:cNvSpPr/>
          <p:nvPr/>
        </p:nvSpPr>
        <p:spPr>
          <a:xfrm>
            <a:off x="3172460" y="734060"/>
            <a:ext cx="2303780" cy="5400675"/>
          </a:xfrm>
          <a:prstGeom prst="roundRect">
            <a:avLst/>
          </a:prstGeom>
          <a:solidFill>
            <a:srgbClr val="FEFCE6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3" name="圆角矩形 62"/>
          <p:cNvSpPr/>
          <p:nvPr/>
        </p:nvSpPr>
        <p:spPr>
          <a:xfrm>
            <a:off x="611505" y="764540"/>
            <a:ext cx="2417445" cy="5400675"/>
          </a:xfrm>
          <a:prstGeom prst="roundRect">
            <a:avLst/>
          </a:prstGeom>
          <a:solidFill>
            <a:srgbClr val="FEFCE6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828040" y="260985"/>
            <a:ext cx="73012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蔡甸区建筑垃圾处置流程图</a:t>
            </a:r>
            <a:endParaRPr lang="zh-CN" altLang="en-US" sz="2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940435" y="1412875"/>
            <a:ext cx="1799590" cy="42291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3451860" y="1407795"/>
            <a:ext cx="1710690" cy="42037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5975985" y="2329180"/>
            <a:ext cx="1093470" cy="73977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运送至小区（</a:t>
            </a:r>
            <a:r>
              <a: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社区</a:t>
            </a:r>
            <a:r>
              <a: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村</a:t>
            </a:r>
            <a:r>
              <a: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）装修垃圾收集点</a:t>
            </a:r>
            <a:endParaRPr lang="zh-CN" altLang="en-US" sz="12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04875" y="857885"/>
            <a:ext cx="18529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方正小标宋简体" panose="03000509000000000000" charset="-122"/>
                <a:ea typeface="方正小标宋简体" panose="03000509000000000000" charset="-122"/>
              </a:rPr>
              <a:t>弃土处置模式</a:t>
            </a:r>
            <a:endParaRPr lang="zh-CN" altLang="en-US" sz="1600">
              <a:solidFill>
                <a:schemeClr val="tx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887730" y="2277110"/>
            <a:ext cx="4340860" cy="49784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010285" y="2319655"/>
            <a:ext cx="4135755" cy="3905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200"/>
              <a:t>在区级行政审批部门办理处置核准手续，取得建筑垃圾处置核准证（电子版）</a:t>
            </a:r>
            <a:endParaRPr lang="zh-CN" altLang="en-US" sz="1200"/>
          </a:p>
        </p:txBody>
      </p:sp>
      <p:sp>
        <p:nvSpPr>
          <p:cNvPr id="19" name="圆角矩形 18"/>
          <p:cNvSpPr/>
          <p:nvPr/>
        </p:nvSpPr>
        <p:spPr>
          <a:xfrm>
            <a:off x="887730" y="3198495"/>
            <a:ext cx="4340225" cy="47117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1010285" y="3209290"/>
            <a:ext cx="4066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使用有资质的运输车辆按照规定的时间和线路进行运输，做好沿途冲洗保洁</a:t>
            </a:r>
            <a:endParaRPr lang="zh-CN" altLang="en-US" sz="1200"/>
          </a:p>
        </p:txBody>
      </p:sp>
      <p:sp>
        <p:nvSpPr>
          <p:cNvPr id="21" name="圆角矩形 20"/>
          <p:cNvSpPr/>
          <p:nvPr/>
        </p:nvSpPr>
        <p:spPr>
          <a:xfrm>
            <a:off x="887730" y="4116705"/>
            <a:ext cx="1817370" cy="80835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3361055" y="4116705"/>
            <a:ext cx="1866900" cy="79819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921385" y="4116705"/>
            <a:ext cx="17360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到达市级建筑弃土消纳场（金钟山弃土消纳场）或区级弃土项目用土点（上独山山体修复项目）</a:t>
            </a:r>
            <a:endParaRPr lang="zh-CN" altLang="en-US" sz="1200"/>
          </a:p>
        </p:txBody>
      </p:sp>
      <p:sp>
        <p:nvSpPr>
          <p:cNvPr id="26" name="文本框 25"/>
          <p:cNvSpPr txBox="1"/>
          <p:nvPr/>
        </p:nvSpPr>
        <p:spPr>
          <a:xfrm>
            <a:off x="3408680" y="4213860"/>
            <a:ext cx="1819275" cy="4502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200"/>
              <a:t>到达市级建筑弃料资源化处置厂（千子山建筑弃料资源化利用项目）</a:t>
            </a:r>
            <a:endParaRPr lang="zh-CN" altLang="en-US" sz="1200"/>
          </a:p>
        </p:txBody>
      </p:sp>
      <p:sp>
        <p:nvSpPr>
          <p:cNvPr id="27" name="圆角矩形 26"/>
          <p:cNvSpPr/>
          <p:nvPr/>
        </p:nvSpPr>
        <p:spPr>
          <a:xfrm>
            <a:off x="5975985" y="3669665"/>
            <a:ext cx="2342515" cy="7493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5981065" y="3813810"/>
            <a:ext cx="23094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由环卫作业单位或有资质的装修垃圾运输企业</a:t>
            </a:r>
            <a:r>
              <a:rPr lang="en-US" altLang="zh-CN" sz="1200"/>
              <a:t>2</a:t>
            </a:r>
            <a:r>
              <a:rPr lang="zh-CN" altLang="en-US" sz="1200"/>
              <a:t>日内进行清运</a:t>
            </a:r>
            <a:endParaRPr lang="zh-CN" altLang="en-US" sz="1200"/>
          </a:p>
        </p:txBody>
      </p:sp>
      <p:sp>
        <p:nvSpPr>
          <p:cNvPr id="36" name="圆角矩形 35"/>
          <p:cNvSpPr/>
          <p:nvPr/>
        </p:nvSpPr>
        <p:spPr>
          <a:xfrm>
            <a:off x="6095365" y="5026660"/>
            <a:ext cx="2033905" cy="8128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6228715" y="5214620"/>
            <a:ext cx="1805305" cy="5473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200"/>
              <a:t>到达装修垃圾资源化处置厂进行资源化处置</a:t>
            </a:r>
            <a:endParaRPr lang="zh-CN" altLang="en-US" sz="1200"/>
          </a:p>
        </p:txBody>
      </p:sp>
      <p:sp>
        <p:nvSpPr>
          <p:cNvPr id="38" name="圆角矩形 37"/>
          <p:cNvSpPr/>
          <p:nvPr/>
        </p:nvSpPr>
        <p:spPr>
          <a:xfrm>
            <a:off x="872490" y="5373370"/>
            <a:ext cx="1800225" cy="49974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圆角矩形 38"/>
          <p:cNvSpPr/>
          <p:nvPr/>
        </p:nvSpPr>
        <p:spPr>
          <a:xfrm>
            <a:off x="3372485" y="5373370"/>
            <a:ext cx="1856105" cy="57594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889000" y="5412105"/>
            <a:ext cx="18529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建筑弃土进行项目土方回填、山体修复</a:t>
            </a:r>
            <a:endParaRPr lang="zh-CN" altLang="en-US" sz="1200"/>
          </a:p>
        </p:txBody>
      </p:sp>
      <p:sp>
        <p:nvSpPr>
          <p:cNvPr id="41" name="文本框 40"/>
          <p:cNvSpPr txBox="1"/>
          <p:nvPr/>
        </p:nvSpPr>
        <p:spPr>
          <a:xfrm>
            <a:off x="3375025" y="5412740"/>
            <a:ext cx="18529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建筑弃料制成骨料、蜂口石、再生砖块等</a:t>
            </a:r>
            <a:endParaRPr lang="zh-CN" altLang="en-US" sz="1200"/>
          </a:p>
        </p:txBody>
      </p:sp>
      <p:sp>
        <p:nvSpPr>
          <p:cNvPr id="4" name="文本框 3"/>
          <p:cNvSpPr txBox="1"/>
          <p:nvPr/>
        </p:nvSpPr>
        <p:spPr>
          <a:xfrm>
            <a:off x="940435" y="1414145"/>
            <a:ext cx="1798955" cy="4330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200"/>
              <a:t>建筑工地在施工过程中产生建筑弃土</a:t>
            </a:r>
            <a:endParaRPr lang="zh-CN" altLang="en-US" sz="1200"/>
          </a:p>
        </p:txBody>
      </p:sp>
      <p:sp>
        <p:nvSpPr>
          <p:cNvPr id="10" name="文本框 9"/>
          <p:cNvSpPr txBox="1"/>
          <p:nvPr/>
        </p:nvSpPr>
        <p:spPr>
          <a:xfrm>
            <a:off x="3460750" y="1414145"/>
            <a:ext cx="18237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拆迁、市政工地在施工过程中产生建筑弃料</a:t>
            </a:r>
            <a:endParaRPr lang="zh-CN" altLang="en-US" sz="1200"/>
          </a:p>
        </p:txBody>
      </p:sp>
      <p:sp>
        <p:nvSpPr>
          <p:cNvPr id="42" name="下箭头 41"/>
          <p:cNvSpPr/>
          <p:nvPr/>
        </p:nvSpPr>
        <p:spPr>
          <a:xfrm>
            <a:off x="914083" y="1828165"/>
            <a:ext cx="1784985" cy="43243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1405573" y="1842770"/>
            <a:ext cx="802005" cy="327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>
                <a:latin typeface="+mj-ea"/>
                <a:ea typeface="+mj-ea"/>
                <a:cs typeface="+mj-ea"/>
              </a:rPr>
              <a:t>核</a:t>
            </a:r>
            <a:r>
              <a:rPr lang="en-US" altLang="zh-CN">
                <a:latin typeface="+mj-ea"/>
                <a:ea typeface="+mj-ea"/>
                <a:cs typeface="+mj-ea"/>
              </a:rPr>
              <a:t>  </a:t>
            </a:r>
            <a:r>
              <a:rPr lang="zh-CN" altLang="en-US">
                <a:latin typeface="+mj-ea"/>
                <a:ea typeface="+mj-ea"/>
                <a:cs typeface="+mj-ea"/>
              </a:rPr>
              <a:t>准</a:t>
            </a:r>
            <a:endParaRPr lang="zh-CN" altLang="en-US">
              <a:latin typeface="+mj-ea"/>
              <a:ea typeface="+mj-ea"/>
              <a:cs typeface="+mj-ea"/>
            </a:endParaRPr>
          </a:p>
        </p:txBody>
      </p:sp>
      <p:sp>
        <p:nvSpPr>
          <p:cNvPr id="44" name="下箭头 43"/>
          <p:cNvSpPr/>
          <p:nvPr/>
        </p:nvSpPr>
        <p:spPr>
          <a:xfrm>
            <a:off x="3407728" y="1826895"/>
            <a:ext cx="1784985" cy="43243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3899218" y="1841500"/>
            <a:ext cx="8020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+mj-ea"/>
                <a:ea typeface="+mj-ea"/>
                <a:cs typeface="+mj-ea"/>
              </a:rPr>
              <a:t>核</a:t>
            </a:r>
            <a:r>
              <a:rPr lang="en-US" altLang="zh-CN">
                <a:latin typeface="+mj-ea"/>
                <a:ea typeface="+mj-ea"/>
                <a:cs typeface="+mj-ea"/>
              </a:rPr>
              <a:t>  </a:t>
            </a:r>
            <a:r>
              <a:rPr lang="zh-CN" altLang="en-US">
                <a:latin typeface="+mj-ea"/>
                <a:ea typeface="+mj-ea"/>
                <a:cs typeface="+mj-ea"/>
              </a:rPr>
              <a:t>准</a:t>
            </a:r>
            <a:endParaRPr lang="zh-CN" altLang="en-US">
              <a:latin typeface="+mj-ea"/>
              <a:ea typeface="+mj-ea"/>
              <a:cs typeface="+mj-ea"/>
            </a:endParaRPr>
          </a:p>
        </p:txBody>
      </p:sp>
      <p:sp>
        <p:nvSpPr>
          <p:cNvPr id="46" name="下箭头 45"/>
          <p:cNvSpPr/>
          <p:nvPr/>
        </p:nvSpPr>
        <p:spPr>
          <a:xfrm>
            <a:off x="914400" y="2781300"/>
            <a:ext cx="1784985" cy="41656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文本框 46"/>
          <p:cNvSpPr txBox="1"/>
          <p:nvPr/>
        </p:nvSpPr>
        <p:spPr>
          <a:xfrm>
            <a:off x="1405573" y="2795905"/>
            <a:ext cx="802005" cy="327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>
                <a:latin typeface="+mj-ea"/>
                <a:ea typeface="+mj-ea"/>
                <a:cs typeface="+mj-ea"/>
              </a:rPr>
              <a:t>运</a:t>
            </a:r>
            <a:r>
              <a:rPr lang="en-US" altLang="zh-CN">
                <a:latin typeface="+mj-ea"/>
                <a:ea typeface="+mj-ea"/>
                <a:cs typeface="+mj-ea"/>
              </a:rPr>
              <a:t>  </a:t>
            </a:r>
            <a:r>
              <a:rPr lang="zh-CN">
                <a:latin typeface="+mj-ea"/>
                <a:ea typeface="+mj-ea"/>
                <a:cs typeface="+mj-ea"/>
              </a:rPr>
              <a:t>输</a:t>
            </a:r>
            <a:endParaRPr lang="zh-CN">
              <a:latin typeface="+mj-ea"/>
              <a:ea typeface="+mj-ea"/>
              <a:cs typeface="+mj-ea"/>
            </a:endParaRPr>
          </a:p>
        </p:txBody>
      </p:sp>
      <p:sp>
        <p:nvSpPr>
          <p:cNvPr id="48" name="下箭头 47"/>
          <p:cNvSpPr/>
          <p:nvPr/>
        </p:nvSpPr>
        <p:spPr>
          <a:xfrm>
            <a:off x="3408045" y="2775585"/>
            <a:ext cx="1784985" cy="40703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文本框 48"/>
          <p:cNvSpPr txBox="1"/>
          <p:nvPr/>
        </p:nvSpPr>
        <p:spPr>
          <a:xfrm>
            <a:off x="3899218" y="2764790"/>
            <a:ext cx="802005" cy="327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>
                <a:latin typeface="+mj-ea"/>
                <a:ea typeface="+mj-ea"/>
                <a:cs typeface="+mj-ea"/>
                <a:sym typeface="+mn-ea"/>
              </a:rPr>
              <a:t>运</a:t>
            </a:r>
            <a:r>
              <a:rPr lang="en-US" altLang="zh-CN">
                <a:latin typeface="+mj-ea"/>
                <a:ea typeface="+mj-ea"/>
                <a:cs typeface="+mj-ea"/>
                <a:sym typeface="+mn-ea"/>
              </a:rPr>
              <a:t>  </a:t>
            </a:r>
            <a:r>
              <a:rPr lang="zh-CN">
                <a:latin typeface="+mj-ea"/>
                <a:ea typeface="+mj-ea"/>
                <a:cs typeface="+mj-ea"/>
                <a:sym typeface="+mn-ea"/>
              </a:rPr>
              <a:t>输</a:t>
            </a:r>
            <a:endParaRPr lang="zh-CN" altLang="en-US">
              <a:latin typeface="+mj-ea"/>
              <a:ea typeface="+mj-ea"/>
              <a:cs typeface="+mj-ea"/>
            </a:endParaRPr>
          </a:p>
        </p:txBody>
      </p:sp>
      <p:sp>
        <p:nvSpPr>
          <p:cNvPr id="51" name="下箭头 50"/>
          <p:cNvSpPr/>
          <p:nvPr/>
        </p:nvSpPr>
        <p:spPr>
          <a:xfrm>
            <a:off x="3407728" y="3669665"/>
            <a:ext cx="1784985" cy="43243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文本框 51"/>
          <p:cNvSpPr txBox="1"/>
          <p:nvPr/>
        </p:nvSpPr>
        <p:spPr>
          <a:xfrm>
            <a:off x="3899218" y="3684270"/>
            <a:ext cx="802005" cy="327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>
                <a:latin typeface="+mj-ea"/>
                <a:ea typeface="+mj-ea"/>
                <a:cs typeface="+mj-ea"/>
              </a:rPr>
              <a:t>末</a:t>
            </a:r>
            <a:r>
              <a:rPr lang="en-US" altLang="zh-CN">
                <a:latin typeface="+mj-ea"/>
                <a:ea typeface="+mj-ea"/>
                <a:cs typeface="+mj-ea"/>
              </a:rPr>
              <a:t>  </a:t>
            </a:r>
            <a:r>
              <a:rPr lang="zh-CN">
                <a:latin typeface="+mj-ea"/>
                <a:ea typeface="+mj-ea"/>
                <a:cs typeface="+mj-ea"/>
              </a:rPr>
              <a:t>端</a:t>
            </a:r>
            <a:endParaRPr lang="zh-CN">
              <a:latin typeface="+mj-ea"/>
              <a:ea typeface="+mj-ea"/>
              <a:cs typeface="+mj-ea"/>
            </a:endParaRPr>
          </a:p>
        </p:txBody>
      </p:sp>
      <p:sp>
        <p:nvSpPr>
          <p:cNvPr id="56" name="下箭头 55"/>
          <p:cNvSpPr/>
          <p:nvPr/>
        </p:nvSpPr>
        <p:spPr>
          <a:xfrm>
            <a:off x="914083" y="3684270"/>
            <a:ext cx="1784985" cy="43243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文本框 56"/>
          <p:cNvSpPr txBox="1"/>
          <p:nvPr/>
        </p:nvSpPr>
        <p:spPr>
          <a:xfrm>
            <a:off x="1405573" y="3698875"/>
            <a:ext cx="802005" cy="327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>
                <a:latin typeface="+mj-ea"/>
                <a:ea typeface="+mj-ea"/>
                <a:cs typeface="+mj-ea"/>
              </a:rPr>
              <a:t>末</a:t>
            </a:r>
            <a:r>
              <a:rPr lang="en-US" altLang="zh-CN">
                <a:latin typeface="+mj-ea"/>
                <a:ea typeface="+mj-ea"/>
                <a:cs typeface="+mj-ea"/>
              </a:rPr>
              <a:t>  </a:t>
            </a:r>
            <a:r>
              <a:rPr lang="zh-CN">
                <a:latin typeface="+mj-ea"/>
                <a:ea typeface="+mj-ea"/>
                <a:cs typeface="+mj-ea"/>
              </a:rPr>
              <a:t>端</a:t>
            </a:r>
            <a:endParaRPr lang="zh-CN">
              <a:latin typeface="+mj-ea"/>
              <a:ea typeface="+mj-ea"/>
              <a:cs typeface="+mj-ea"/>
            </a:endParaRPr>
          </a:p>
        </p:txBody>
      </p:sp>
      <p:sp>
        <p:nvSpPr>
          <p:cNvPr id="58" name="下箭头 57"/>
          <p:cNvSpPr/>
          <p:nvPr/>
        </p:nvSpPr>
        <p:spPr>
          <a:xfrm>
            <a:off x="914083" y="4940935"/>
            <a:ext cx="1784985" cy="43243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9" name="文本框 58"/>
          <p:cNvSpPr txBox="1"/>
          <p:nvPr/>
        </p:nvSpPr>
        <p:spPr>
          <a:xfrm>
            <a:off x="1405573" y="4955540"/>
            <a:ext cx="802005" cy="327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>
                <a:latin typeface="+mj-ea"/>
                <a:ea typeface="+mj-ea"/>
                <a:cs typeface="+mj-ea"/>
              </a:rPr>
              <a:t>消</a:t>
            </a:r>
            <a:r>
              <a:rPr lang="en-US" altLang="zh-CN">
                <a:latin typeface="+mj-ea"/>
                <a:ea typeface="+mj-ea"/>
                <a:cs typeface="+mj-ea"/>
              </a:rPr>
              <a:t>  </a:t>
            </a:r>
            <a:r>
              <a:rPr lang="zh-CN">
                <a:latin typeface="+mj-ea"/>
                <a:ea typeface="+mj-ea"/>
                <a:cs typeface="+mj-ea"/>
              </a:rPr>
              <a:t>纳</a:t>
            </a:r>
            <a:endParaRPr lang="zh-CN">
              <a:latin typeface="+mj-ea"/>
              <a:ea typeface="+mj-ea"/>
              <a:cs typeface="+mj-ea"/>
            </a:endParaRPr>
          </a:p>
        </p:txBody>
      </p:sp>
      <p:sp>
        <p:nvSpPr>
          <p:cNvPr id="60" name="下箭头 59"/>
          <p:cNvSpPr/>
          <p:nvPr/>
        </p:nvSpPr>
        <p:spPr>
          <a:xfrm>
            <a:off x="3407728" y="4925060"/>
            <a:ext cx="1784985" cy="43243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3810635" y="4925060"/>
            <a:ext cx="979170" cy="327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>
                <a:latin typeface="+mj-ea"/>
                <a:ea typeface="+mj-ea"/>
                <a:cs typeface="+mj-ea"/>
              </a:rPr>
              <a:t>资源化</a:t>
            </a:r>
            <a:endParaRPr lang="zh-CN">
              <a:latin typeface="+mj-ea"/>
              <a:ea typeface="+mj-ea"/>
              <a:cs typeface="+mj-ea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3423285" y="836930"/>
            <a:ext cx="18529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方正小标宋简体" panose="03000509000000000000" charset="-122"/>
                <a:ea typeface="方正小标宋简体" panose="03000509000000000000" charset="-122"/>
              </a:rPr>
              <a:t>弃料处置模式</a:t>
            </a:r>
            <a:endParaRPr lang="zh-CN" altLang="en-US" sz="1600">
              <a:solidFill>
                <a:schemeClr val="tx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6315075" y="836930"/>
            <a:ext cx="18529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方正小标宋简体" panose="03000509000000000000" charset="-122"/>
                <a:ea typeface="方正小标宋简体" panose="03000509000000000000" charset="-122"/>
              </a:rPr>
              <a:t>装修垃圾处置模式</a:t>
            </a:r>
            <a:endParaRPr lang="zh-CN" altLang="en-US" sz="1600">
              <a:solidFill>
                <a:schemeClr val="tx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70" name="圆角矩形 69"/>
          <p:cNvSpPr/>
          <p:nvPr/>
        </p:nvSpPr>
        <p:spPr>
          <a:xfrm>
            <a:off x="5981065" y="1407795"/>
            <a:ext cx="2337435" cy="41910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1" name="文本框 70"/>
          <p:cNvSpPr txBox="1"/>
          <p:nvPr/>
        </p:nvSpPr>
        <p:spPr>
          <a:xfrm>
            <a:off x="6052820" y="1407795"/>
            <a:ext cx="2190115" cy="4121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200"/>
              <a:t>居（村）民因装饰装修房屋产生的建筑垃圾</a:t>
            </a:r>
            <a:endParaRPr lang="zh-CN" altLang="en-US" sz="1200"/>
          </a:p>
        </p:txBody>
      </p:sp>
      <p:sp>
        <p:nvSpPr>
          <p:cNvPr id="75" name="圆角矩形 74"/>
          <p:cNvSpPr/>
          <p:nvPr/>
        </p:nvSpPr>
        <p:spPr>
          <a:xfrm>
            <a:off x="7207885" y="2329180"/>
            <a:ext cx="1110615" cy="74041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居民使用清运通小程序自行申报外运处置</a:t>
            </a:r>
            <a:endParaRPr lang="zh-CN" altLang="en-US" sz="12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9" name="下箭头 78"/>
          <p:cNvSpPr/>
          <p:nvPr/>
        </p:nvSpPr>
        <p:spPr>
          <a:xfrm>
            <a:off x="7276465" y="1826895"/>
            <a:ext cx="891540" cy="49149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7478078" y="1801495"/>
            <a:ext cx="488315" cy="4591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sz="1200">
                <a:latin typeface="+mj-ea"/>
                <a:ea typeface="+mj-ea"/>
                <a:cs typeface="+mj-ea"/>
              </a:rPr>
              <a:t>自行</a:t>
            </a:r>
            <a:endParaRPr lang="zh-CN" sz="1200">
              <a:latin typeface="+mj-ea"/>
              <a:ea typeface="+mj-ea"/>
              <a:cs typeface="+mj-ea"/>
            </a:endParaRPr>
          </a:p>
          <a:p>
            <a:r>
              <a:rPr lang="zh-CN" sz="1200">
                <a:latin typeface="+mj-ea"/>
                <a:ea typeface="+mj-ea"/>
                <a:cs typeface="+mj-ea"/>
              </a:rPr>
              <a:t>申报</a:t>
            </a:r>
            <a:endParaRPr lang="zh-CN" sz="1200">
              <a:latin typeface="+mj-ea"/>
              <a:ea typeface="+mj-ea"/>
              <a:cs typeface="+mj-ea"/>
            </a:endParaRPr>
          </a:p>
        </p:txBody>
      </p:sp>
      <p:sp>
        <p:nvSpPr>
          <p:cNvPr id="82" name="下箭头 81"/>
          <p:cNvSpPr/>
          <p:nvPr/>
        </p:nvSpPr>
        <p:spPr>
          <a:xfrm>
            <a:off x="6052820" y="1819910"/>
            <a:ext cx="891540" cy="48514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3" name="文本框 82"/>
          <p:cNvSpPr txBox="1"/>
          <p:nvPr/>
        </p:nvSpPr>
        <p:spPr>
          <a:xfrm>
            <a:off x="6254433" y="1798955"/>
            <a:ext cx="488315" cy="4591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sz="1200">
                <a:latin typeface="+mj-ea"/>
                <a:ea typeface="+mj-ea"/>
                <a:cs typeface="+mj-ea"/>
              </a:rPr>
              <a:t>集中收集</a:t>
            </a:r>
            <a:endParaRPr lang="zh-CN" sz="1200">
              <a:latin typeface="+mj-ea"/>
              <a:ea typeface="+mj-ea"/>
              <a:cs typeface="+mj-ea"/>
            </a:endParaRPr>
          </a:p>
        </p:txBody>
      </p:sp>
      <p:sp>
        <p:nvSpPr>
          <p:cNvPr id="84" name="下箭头 83"/>
          <p:cNvSpPr/>
          <p:nvPr/>
        </p:nvSpPr>
        <p:spPr>
          <a:xfrm>
            <a:off x="6284278" y="3092450"/>
            <a:ext cx="1784985" cy="57785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5" name="文本框 84"/>
          <p:cNvSpPr txBox="1"/>
          <p:nvPr/>
        </p:nvSpPr>
        <p:spPr>
          <a:xfrm>
            <a:off x="6775768" y="3141345"/>
            <a:ext cx="802005" cy="327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>
                <a:latin typeface="+mj-ea"/>
                <a:ea typeface="+mj-ea"/>
                <a:cs typeface="+mj-ea"/>
                <a:sym typeface="+mn-ea"/>
              </a:rPr>
              <a:t>运</a:t>
            </a:r>
            <a:r>
              <a:rPr lang="en-US" altLang="zh-CN">
                <a:latin typeface="+mj-ea"/>
                <a:ea typeface="+mj-ea"/>
                <a:cs typeface="+mj-ea"/>
                <a:sym typeface="+mn-ea"/>
              </a:rPr>
              <a:t>  </a:t>
            </a:r>
            <a:r>
              <a:rPr lang="zh-CN">
                <a:latin typeface="+mj-ea"/>
                <a:ea typeface="+mj-ea"/>
                <a:cs typeface="+mj-ea"/>
                <a:sym typeface="+mn-ea"/>
              </a:rPr>
              <a:t>输</a:t>
            </a:r>
            <a:endParaRPr lang="zh-CN" altLang="en-US">
              <a:latin typeface="+mj-ea"/>
              <a:ea typeface="+mj-ea"/>
              <a:cs typeface="+mj-ea"/>
            </a:endParaRPr>
          </a:p>
        </p:txBody>
      </p:sp>
      <p:sp>
        <p:nvSpPr>
          <p:cNvPr id="88" name="下箭头 87"/>
          <p:cNvSpPr/>
          <p:nvPr/>
        </p:nvSpPr>
        <p:spPr>
          <a:xfrm>
            <a:off x="6284278" y="4424680"/>
            <a:ext cx="1784985" cy="58928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9" name="文本框 88"/>
          <p:cNvSpPr txBox="1"/>
          <p:nvPr/>
        </p:nvSpPr>
        <p:spPr>
          <a:xfrm>
            <a:off x="6687185" y="4456430"/>
            <a:ext cx="979170" cy="352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>
                <a:latin typeface="+mj-ea"/>
                <a:ea typeface="+mj-ea"/>
                <a:cs typeface="+mj-ea"/>
              </a:rPr>
              <a:t>资源化</a:t>
            </a:r>
            <a:endParaRPr lang="zh-CN">
              <a:latin typeface="+mj-ea"/>
              <a:ea typeface="+mj-ea"/>
              <a:cs typeface="+mj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30"/>
  <p:tag name="KSO_WM_UNIT_TYPE" val="a"/>
  <p:tag name="KSO_WM_UNIT_INDEX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3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a*1"/>
  <p:tag name="KSO_WM_UNIT_LAYERLEVEL" val="1"/>
  <p:tag name="KSO_WM_TAG_VERSION" val="3.0"/>
  <p:tag name="KSO_WM_BEAUTIFY_FLAG" val="#wm#"/>
  <p:tag name="KSO_WM_UNIT_ISCONTENTSTITLE" val="1"/>
  <p:tag name="KSO_WM_UNIT_ISNUMDGMTITLE" val="0"/>
  <p:tag name="KSO_WM_UNIT_PRESET_TEXT" val="标题"/>
  <p:tag name="KSO_WM_UNIT_NOCLEAR" val="0"/>
  <p:tag name="KSO_WM_UNIT_VALUE" val="3"/>
  <p:tag name="KSO_WM_UNIT_TYPE" val="a"/>
  <p:tag name="KSO_WM_UNIT_INDEX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3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3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3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14"/>
  <p:tag name="KSO_WM_UNIT_TYPE" val="a"/>
  <p:tag name="KSO_WM_UNIT_INDEX" val="1"/>
</p:tagLst>
</file>

<file path=ppt/tags/tag16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_4*e*1"/>
  <p:tag name="KSO_WM_UNIT_LAYERLEVEL" val="1"/>
  <p:tag name="KSO_WM_TAG_VERSION" val="3.0"/>
  <p:tag name="KSO_WM_BEAUTIFY_FLAG" val="#wm#"/>
  <p:tag name="KSO_WM_UNIT_PRESET_TEXT" val="节编号"/>
  <p:tag name="KSO_WM_UNIT_NOCLEAR" val="0"/>
  <p:tag name="KSO_WM_UNIT_VALUE" val="13"/>
  <p:tag name="KSO_WM_UNIT_TYPE" val="e"/>
  <p:tag name="KSO_WM_UNIT_INDEX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3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3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3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f*1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TYPE" val="f"/>
  <p:tag name="KSO_WM_UNIT_INDEX" val="1"/>
  <p:tag name="KSO_WM_UNIT_VALUE" val="160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f*2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TYPE" val="f"/>
  <p:tag name="KSO_WM_UNIT_INDEX" val="2"/>
  <p:tag name="KSO_WM_UNIT_VALUE" val="160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3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3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3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a*1_1"/>
  <p:tag name="KSO_WM_UNIT_LAYERLEVEL" val="1_1"/>
  <p:tag name="KSO_WM_TAG_VERSION" val="3.0"/>
  <p:tag name="KSO_WM_BEAUTIFY_FLAG" val="#wm#"/>
  <p:tag name="KSO_WM_UNIT_PRESET_TEXT" val="单击此处编辑母版文本样式"/>
  <p:tag name="KSO_WM_UNIT_NOCLEAR" val="0"/>
  <p:tag name="KSO_WM_UNIT_TYPE" val="h_a"/>
  <p:tag name="KSO_WM_UNIT_INDEX" val="1_1"/>
  <p:tag name="KSO_WM_UNIT_ISCONTENTSTITLE" val="0"/>
  <p:tag name="KSO_WM_UNIT_ISNUMDGMTITLE" val="0"/>
  <p:tag name="KSO_WM_UNIT_VALUE" val="19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f*1_1"/>
  <p:tag name="KSO_WM_UNIT_LAYERLEVEL" val="1_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128"/>
  <p:tag name="KSO_WM_UNIT_TYPE" val="h_f"/>
  <p:tag name="KSO_WM_UNIT_INDEX" val="1_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a*2_1"/>
  <p:tag name="KSO_WM_UNIT_LAYERLEVEL" val="1_1"/>
  <p:tag name="KSO_WM_TAG_VERSION" val="3.0"/>
  <p:tag name="KSO_WM_BEAUTIFY_FLAG" val="#wm#"/>
  <p:tag name="KSO_WM_UNIT_PRESET_TEXT" val="单击此处编辑母版文本样式"/>
  <p:tag name="KSO_WM_UNIT_NOCLEAR" val="0"/>
  <p:tag name="KSO_WM_UNIT_TYPE" val="h_a"/>
  <p:tag name="KSO_WM_UNIT_INDEX" val="2_1"/>
  <p:tag name="KSO_WM_UNIT_ISCONTENTSTITLE" val="0"/>
  <p:tag name="KSO_WM_UNIT_ISNUMDGMTITLE" val="0"/>
  <p:tag name="KSO_WM_UNIT_VALUE" val="19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f*2_1"/>
  <p:tag name="KSO_WM_UNIT_LAYERLEVEL" val="1_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128"/>
  <p:tag name="KSO_WM_UNIT_TYPE" val="h_f"/>
  <p:tag name="KSO_WM_UNIT_INDEX" val="2_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3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3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3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3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3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3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3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3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3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f*1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396"/>
  <p:tag name="KSO_WM_UNIT_TYPE" val="f"/>
  <p:tag name="KSO_WM_UNIT_INDEX" val="1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3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3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3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b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副标题样式"/>
  <p:tag name="KSO_WM_UNIT_NOCLEAR" val="0"/>
  <p:tag name="KSO_WM_UNIT_VALUE" val="40"/>
  <p:tag name="KSO_WM_UNIT_TYPE" val="b"/>
  <p:tag name="KSO_WM_UNIT_INDEX" val="1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3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3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3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f*4"/>
  <p:tag name="KSO_WM_UNIT_LAYERLEVEL" val="1"/>
  <p:tag name="KSO_WM_TAG_VERSION" val="3.0"/>
  <p:tag name="KSO_WM_BEAUTIFY_FLAG" val="#wm#"/>
  <p:tag name="KSO_WM_UNIT_SUBTYPE" val="b"/>
  <p:tag name="KSO_WM_UNIT_PRESET_TEXT" val="署名占位符"/>
  <p:tag name="KSO_WM_UNIT_NOCLEAR" val="0"/>
  <p:tag name="KSO_WM_UNIT_VALUE" val="8"/>
  <p:tag name="KSO_WM_UNIT_TYPE" val="f"/>
  <p:tag name="KSO_WM_UNIT_INDEX" val="4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30"/>
  <p:tag name="KSO_WM_UNIT_TYPE" val="a"/>
  <p:tag name="KSO_WM_UNIT_INDEX" val="1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3.0"/>
  <p:tag name="KSO_WM_BEAUTIFY_FLAG" val="#wm#"/>
  <p:tag name="KSO_WM_UNIT_NOCLEAR" val="0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3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3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f*5"/>
  <p:tag name="KSO_WM_UNIT_LAYERLEVEL" val="1"/>
  <p:tag name="KSO_WM_TAG_VERSION" val="3.0"/>
  <p:tag name="KSO_WM_BEAUTIFY_FLAG" val="#wm#"/>
  <p:tag name="KSO_WM_UNIT_SUBTYPE" val="b"/>
  <p:tag name="KSO_WM_UNIT_PRESET_TEXT" val="署名占位符"/>
  <p:tag name="KSO_WM_UNIT_NOCLEAR" val="0"/>
  <p:tag name="KSO_WM_UNIT_VALUE" val="8"/>
  <p:tag name="KSO_WM_UNIT_TYPE" val="f"/>
  <p:tag name="KSO_WM_UNIT_INDEX" val="5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a*1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TYPE" val="a"/>
  <p:tag name="KSO_WM_UNIT_INDEX" val="1"/>
  <p:tag name="KSO_WM_UNIT_VALUE" val="50"/>
  <p:tag name="KSO_WM_TEMPLATE_CATEGORY" val="custom"/>
  <p:tag name="KSO_WM_TEMPLATE_INDEX" val="20233488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f*1"/>
  <p:tag name="KSO_WM_UNIT_LAYERLEVEL" val="1"/>
  <p:tag name="KSO_WM_TAG_VERSION" val="1.0"/>
  <p:tag name="KSO_WM_BEAUTIFY_FLAG" val="#wm#"/>
  <p:tag name="KSO_WM_UNIT_SUBTYPE" val="a"/>
  <p:tag name="KSO_WM_UNIT_PRESET_TEXT" val="单击此处编辑母版文本样式&#10;第二级&#10;第三级&#10;第四级&#10;第五级"/>
  <p:tag name="KSO_WM_UNIT_NOCLEAR" val="0"/>
  <p:tag name="KSO_WM_UNIT_TYPE" val="f"/>
  <p:tag name="KSO_WM_UNIT_INDEX" val="1"/>
  <p:tag name="KSO_WM_UNIT_VALUE" val="340"/>
  <p:tag name="KSO_WM_TEMPLATE_CATEGORY" val="custom"/>
  <p:tag name="KSO_WM_TEMPLATE_INDEX" val="2023348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60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3.0"/>
  <p:tag name="KSO_WM_BEAUTIFY_FLAG" val="#wm#"/>
  <p:tag name="KSO_WM_TEMPLATE_CATEGORY" val="custom"/>
  <p:tag name="KSO_WM_TEMPLATE_INDEX" val="20233488"/>
  <p:tag name="KSO_WM_TEMPLATE_THUMBS_INDEX" val="1、9"/>
</p:tagLst>
</file>

<file path=ppt/tags/tag61.xml><?xml version="1.0" encoding="utf-8"?>
<p:tagLst xmlns:p="http://schemas.openxmlformats.org/presentationml/2006/main">
  <p:tag name="KSO_WM_SLIDE_ID" val="custom20233488_1"/>
  <p:tag name="KSO_WM_TEMPLATE_SUBCATEGORY" val="29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3488"/>
  <p:tag name="KSO_WM_SLIDE_LAYOUT" val="a_f"/>
  <p:tag name="KSO_WM_SLIDE_LAYOUT_CNT" val="1_1"/>
  <p:tag name="KSO_WM_SLIDE_TYPE" val="title"/>
  <p:tag name="KSO_WM_SLIDE_SUBTYPE" val="pureTxt"/>
  <p:tag name="KSO_WM_TEMPLATE_THUMBS_INDEX" val="1、9"/>
</p:tagLst>
</file>

<file path=ppt/tags/tag62.xml><?xml version="1.0" encoding="utf-8"?>
<p:tagLst xmlns:p="http://schemas.openxmlformats.org/presentationml/2006/main">
  <p:tag name="commondata" val="eyJoZGlkIjoiMGU4MDM5Nzk0OGZjYWE1NWIyNGY4NDY2N2Q2MWEyZD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f*1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330"/>
  <p:tag name="KSO_WM_UNIT_TYPE" val="f"/>
  <p:tag name="KSO_WM_UNIT_INDEX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3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3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主题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WPS 演示</Application>
  <PresentationFormat/>
  <Paragraphs>59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方正小标宋简体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10</cp:revision>
  <dcterms:created xsi:type="dcterms:W3CDTF">2024-03-13T07:33:00Z</dcterms:created>
  <dcterms:modified xsi:type="dcterms:W3CDTF">2024-04-19T01:46:37Z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B29F56BF826F4530AAD44E956529EB5E_12</vt:lpwstr>
  </property>
</Properties>
</file>